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74" r:id="rId9"/>
    <p:sldId id="275" r:id="rId10"/>
    <p:sldId id="263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CC"/>
    <a:srgbClr val="FF7C80"/>
    <a:srgbClr val="990099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25D79-880D-4FEC-A519-8F269448827C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9FEF9-EAC3-43C7-9E4B-FA05D7E21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2C92D-BDC1-410C-A35A-FE7275F328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A605A-68AC-4C99-95E7-D700D6FF3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1D9C46-36C6-4701-AD81-36EB9AC89EE8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4A2740-5F4A-46B3-B2B1-F811E70C1A42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941161-6237-4DE4-B47C-B394609C8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82;&#1086;&#1084;&#1084;&#1091;&#1085;&#1080;&#1082;&#1072;&#1090;&#1080;&#1074;&#1085;&#1099;&#1077;-27.10\43-&#1082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80;&#1085;&#1086;&#1073;&#1088;&#1085;&#1072;&#1091;&#1082;&#1080;.&#1088;&#1092;/&#1076;&#1086;&#1082;&#1091;&#1084;&#1077;&#1085;&#1090;&#1099;/922/&#1092;&#1072;&#1081;&#1083;/746/10.11.26-&#1055;&#1088;&#1080;&#1082;&#1072;&#1079;_1241.pdf" TargetMode="External"/><Relationship Id="rId2" Type="http://schemas.openxmlformats.org/officeDocument/2006/relationships/hyperlink" Target="http://&#1084;&#1080;&#1085;&#1086;&#1073;&#1088;&#1085;&#1072;&#1091;&#1082;&#1080;.&#1088;&#1092;/&#1076;&#1086;&#1082;&#1091;&#1084;&#1077;&#1085;&#1090;&#1099;/922/&#1092;&#1072;&#1081;&#1083;/745/09.09.06-&#1055;&#1088;&#1080;&#1082;&#1072;&#1079;_373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&#1084;&#1080;&#1085;&#1086;&#1073;&#1088;&#1085;&#1072;&#1091;&#1082;&#1080;.&#1088;&#1092;/&#1076;&#1086;&#1082;&#1091;&#1084;&#1077;&#1085;&#1090;&#1099;/922/&#1092;&#1072;&#1081;&#1083;/747/11.09.22-&#1055;&#1088;&#1080;&#1082;&#1072;&#1079;_2357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714488"/>
            <a:ext cx="783163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Формирование </a:t>
            </a:r>
          </a:p>
          <a:p>
            <a:pPr algn="ctr"/>
            <a:r>
              <a:rPr lang="ru-RU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36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оммуникативных </a:t>
            </a:r>
            <a:r>
              <a:rPr lang="ru-RU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УУД</a:t>
            </a:r>
            <a:r>
              <a:rPr lang="ru-RU" sz="36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средство профилактики 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буллинга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школьной среде 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523" y="428604"/>
            <a:ext cx="7024423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ППМС центр Пензенской области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лицей № 73 г. Пензы «Лицей информационных систем и технологий»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621508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Пенза 2021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0247" y="4857760"/>
            <a:ext cx="2914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лицея № 73 г. Пензы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Бугреева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3" y="0"/>
            <a:ext cx="8929718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Занятие «Я и другие»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Ритуал приветствия.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«Приветствие».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Формировать умение устанавливать контакт со всеми членами группы,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возникновению ощущения принадлежности к группе, развивать фантазию.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   Игра «Иди ко мне».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Дать возможность детям оценить потенциал доверия между двумя людьми.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  Определение доверия.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Дать детям возможность объяснить, как они понимают понятие «доверие». Формировать навык коммуникации и сотрудничества.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   Игра </a:t>
            </a:r>
            <a:r>
              <a:rPr lang="ru-RU" sz="16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Многоликость</a:t>
            </a:r>
            <a:r>
              <a:rPr lang="ru-RU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чувств</a:t>
            </a:r>
            <a:r>
              <a:rPr lang="ru-RU" sz="1600" b="1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Формировать умение определять чувства другого человека и связывать эти наблюдения с собственными переживаниями.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Визуализация «Круг силы».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Повысить уверенность в себе.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  Игра </a:t>
            </a:r>
            <a:r>
              <a:rPr lang="ru-RU" sz="16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Зеркало</a:t>
            </a:r>
            <a:r>
              <a:rPr lang="ru-RU" sz="1600" b="1" dirty="0" smtClean="0">
                <a:latin typeface="Calibri"/>
                <a:ea typeface="Calibri" pitchFamily="34" charset="0"/>
                <a:cs typeface="Times New Roman" pitchFamily="18" charset="0"/>
              </a:rPr>
              <a:t>».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Учить взаимодействовать в паре.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8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Игра «Кукольный театр».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учить взаимодействию и умению согласовывать свои действия с другими, эффективно работать в команде.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</a:t>
            </a:r>
            <a:r>
              <a:rPr lang="ru-RU" sz="16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Любимые вещи</a:t>
            </a:r>
            <a:r>
              <a:rPr lang="ru-RU" sz="1600" b="1" dirty="0" smtClean="0">
                <a:latin typeface="Calibri"/>
                <a:ea typeface="Calibri" pitchFamily="34" charset="0"/>
                <a:cs typeface="Times New Roman" pitchFamily="18" charset="0"/>
              </a:rPr>
              <a:t>».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Развивать коммуникативные способности, способствовать сплочению группы.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   «Притча». Упражнение «Добрые пожелания»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Учить доброжелательному отношению к людям.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11.     Подведение итогов, рефлексия, ритуал прощания.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7867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Добрые пожелания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928670"/>
            <a:ext cx="6858048" cy="5500726"/>
          </a:xfrm>
          <a:prstGeom prst="foldedCorner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utumn Leav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33298" y="5638800"/>
            <a:ext cx="771717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Спасибо </a:t>
            </a:r>
            <a:r>
              <a:rPr lang="ru-RU" sz="5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за внимание !</a:t>
            </a:r>
          </a:p>
        </p:txBody>
      </p:sp>
      <p:pic>
        <p:nvPicPr>
          <p:cNvPr id="4" name="43-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85720" y="507207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1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-36195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результаты освоения основной образовательной программы начального общего образования должны отражать: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7) активное использование речевых средств и средств информационных и коммуникационных технологий (далее - ИКТ) для решения коммуникативных и познавательных задач;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8) использование различных способов поиска (в справочных источниках и открытом учебном информационном пространстве сети Интернет), сбора, обработки, анализа, организации, передачи и интерпретации информации в соответствии с коммуникативными и познавательными задачами и технологиями учебного предмета; в том числе умение вводить текст с помощью клавиатуры, фиксировать (записывать) в цифровой форме измеряемые величины и анализировать изображения, звуки, готовить свое выступление и выступать с аудио-, видео- и графическим сопровождением; соблюдать нормы информационной избирательности, этики и этикета;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9) овладение навыками смыслового чтения текстов различных стилей и жанров в соответствии с целями и задачами; осознанно строить речевое высказывание в соответствии с задачами коммуникации и составлять тексты в устной и письменной формах;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10) овладение логическими действиями сравнения, анализа, синтеза, обобщения, классификации по родовидовым признакам, установления аналогий и причинно-следственных связей, построения рассуждений, отнесения к известным понятиям;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готовность слушать собеседника и вести диалог; готовность признавать возможность существования различных точек зрения и права каждого иметь свою; излагать свое мнение и аргументировать свою точку зрения и оценку событий;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12)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определение общей цели и путей ее достижения; умение договариваться о распределении функций и ролей в совместной деятельности; осуществлять взаимный контроль в совместной деятельности, адекватно оценивать собственное поведение и поведение окружающих;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13)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готовность конструктивно разрешать конфликты посредством учета интересов сторон и сотрудничества.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(выписка из ФГОС НОО </a:t>
            </a:r>
            <a:r>
              <a:rPr lang="ru-RU" sz="1600" dirty="0" smtClean="0"/>
              <a:t>(утвержден приказом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</a:t>
            </a:r>
            <a:r>
              <a:rPr lang="ru-RU" sz="1600" dirty="0" smtClean="0">
                <a:hlinkClick r:id="rId2"/>
              </a:rPr>
              <a:t>от 6 октября 2009 г. № 373</a:t>
            </a:r>
            <a:r>
              <a:rPr lang="ru-RU" sz="1600" dirty="0" smtClean="0"/>
              <a:t>; в ред. приказов </a:t>
            </a:r>
            <a:r>
              <a:rPr lang="ru-RU" sz="1600" dirty="0" smtClean="0">
                <a:hlinkClick r:id="rId3"/>
              </a:rPr>
              <a:t>от 26 ноября 2010 г. № 1241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rId4"/>
              </a:rPr>
              <a:t>от 22 сентября 2011 г. № 2357</a:t>
            </a:r>
            <a:r>
              <a:rPr lang="ru-RU" sz="1600" dirty="0" smtClean="0"/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88" y="357166"/>
            <a:ext cx="88583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Согласно ФГОС НОО: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“Коммуникативные действия обеспечивают социальную компетентность и учет позиции других людей, партнера по общению или деятельности, умение слушать и вступать в диалог, участвовать в коллективном обсуждении проблем, интегрироваться в группу сверстников и строить продуктивное взаимодействие и сотрудничество со сверстниками и взрослыми.</a:t>
            </a:r>
          </a:p>
          <a:p>
            <a:pPr eaLnBrk="0" hangingPunct="0"/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Видами коммуникативных действий являются:</a:t>
            </a:r>
          </a:p>
          <a:p>
            <a:pPr eaLnBrk="0" hangingPunct="0"/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планирование учебного сотрудничества с учителем и сверстниками;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постановка вопросов ;</a:t>
            </a:r>
          </a:p>
          <a:p>
            <a:pPr eaLnBrk="0" hangingPunct="0">
              <a:buFont typeface="Arial" pitchFamily="34" charset="0"/>
              <a:buChar char="•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разрешение конфликтов;</a:t>
            </a:r>
          </a:p>
          <a:p>
            <a:pPr eaLnBrk="0" hangingPunct="0">
              <a:buFont typeface="Arial" pitchFamily="34" charset="0"/>
              <a:buChar char="•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управление поведением партнера ;</a:t>
            </a:r>
          </a:p>
          <a:p>
            <a:pPr eaLnBrk="0" hangingPunct="0">
              <a:buFont typeface="Arial" pitchFamily="34" charset="0"/>
              <a:buChar char="•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умение с достаточной полнотой и точностью выражать свои мысли в соответствии с задачами и условиями коммуникации.”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5725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</a:p>
          <a:p>
            <a:pPr algn="ctr" eaLnBrk="0" hangingPunct="0"/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 и критерии их оценивания:</a:t>
            </a:r>
          </a:p>
          <a:p>
            <a:pPr algn="ctr" eaLnBrk="0" hangingPunct="0"/>
            <a:endParaRPr lang="bg-B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коммуникация как общение;</a:t>
            </a:r>
          </a:p>
          <a:p>
            <a:pPr eaLnBrk="0" hangingPunct="0">
              <a:buFont typeface="Arial" pitchFamily="34" charset="0"/>
              <a:buChar char="•"/>
            </a:pPr>
            <a:endParaRPr lang="bg-BG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коммуникация, как условие интериоризации;</a:t>
            </a:r>
          </a:p>
          <a:p>
            <a:pPr eaLnBrk="0" hangingPunct="0">
              <a:buFont typeface="Arial" pitchFamily="34" charset="0"/>
              <a:buChar char="•"/>
            </a:pPr>
            <a:endParaRPr lang="bg-BG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коммуникация, как кооперация.</a:t>
            </a:r>
          </a:p>
          <a:p>
            <a:pPr eaLnBrk="0" hangingPunct="0"/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bg-BG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Система работы  психолога ОУ по созданию условий формирования коммуникативных УУД у обучающихся</a:t>
            </a:r>
          </a:p>
          <a:p>
            <a:pPr eaLnBrk="0" hangingPunct="0"/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Работа с обучающимися </a:t>
            </a:r>
          </a:p>
          <a:p>
            <a:pPr eaLnBrk="0" hangingPunct="0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-мониторинг УУД;</a:t>
            </a:r>
          </a:p>
          <a:p>
            <a:pPr eaLnBrk="0" hangingPunct="0">
              <a:buFontTx/>
              <a:buChar char="-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формирование группы детей, которые нуждаются в психологическом сопровождении;</a:t>
            </a:r>
          </a:p>
          <a:p>
            <a:pPr eaLnBrk="0" hangingPunct="0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- работа с группой в форме занятий с элементами тренинга по развитию коммуникативных умений;</a:t>
            </a:r>
          </a:p>
          <a:p>
            <a:pPr eaLnBrk="0" hangingPunct="0">
              <a:buFontTx/>
              <a:buChar char="-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 eaLnBrk="0" hangingPunct="0">
              <a:buFontTx/>
              <a:buChar char="-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Проводится в индивидуальной и групповой формах, </a:t>
            </a:r>
          </a:p>
          <a:p>
            <a:pPr eaLnBrk="0" hangingPunct="0">
              <a:buFontTx/>
              <a:buChar char="-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Включает консультации, тренинги, круглые столы и др.</a:t>
            </a:r>
          </a:p>
          <a:p>
            <a:pPr eaLnBrk="0" hangingPunct="0">
              <a:buFontTx/>
              <a:buChar char="-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Работа с педагогами</a:t>
            </a:r>
          </a:p>
          <a:p>
            <a:pPr eaLnBrk="0" hangingPunct="0">
              <a:buFontTx/>
              <a:buChar char="-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Проводится в индивидуальной и групповой формах, </a:t>
            </a:r>
          </a:p>
          <a:p>
            <a:pPr eaLnBrk="0" hangingPunct="0">
              <a:buFontTx/>
              <a:buChar char="-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консультации, тренинги, семинары-практикумы и т.д.</a:t>
            </a:r>
          </a:p>
          <a:p>
            <a:pPr eaLnBrk="0" hangingPunct="0">
              <a:buFontTx/>
              <a:buChar char="-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bg-BG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42852"/>
            <a:ext cx="8501122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/>
              <a:t>Работа психолога в целях предотвращения конфликтного поведения, </a:t>
            </a:r>
            <a:r>
              <a:rPr lang="ru-RU" sz="1400" b="1" i="1" dirty="0" err="1" smtClean="0"/>
              <a:t>буллинга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кибербуллинга</a:t>
            </a:r>
            <a:r>
              <a:rPr lang="ru-RU" sz="1400" b="1" i="1" dirty="0" smtClean="0"/>
              <a:t> и др. проявлений в школьной среде</a:t>
            </a:r>
          </a:p>
          <a:p>
            <a:r>
              <a:rPr lang="ru-RU" b="1" dirty="0" smtClean="0"/>
              <a:t>Профилактическая помощь детям:</a:t>
            </a:r>
          </a:p>
          <a:p>
            <a:r>
              <a:rPr lang="ru-RU" dirty="0" smtClean="0"/>
              <a:t>-Формирование коммуникативных компетенций (коммуникативных УУД);</a:t>
            </a:r>
          </a:p>
          <a:p>
            <a:r>
              <a:rPr lang="ru-RU" dirty="0" smtClean="0"/>
              <a:t>-Обучение навыкам уверенного поведения, противодействия давлению;</a:t>
            </a:r>
          </a:p>
          <a:p>
            <a:r>
              <a:rPr lang="ru-RU" dirty="0" smtClean="0"/>
              <a:t>-Обучение адекватным способам выражения чувств, например, гнева;</a:t>
            </a:r>
          </a:p>
          <a:p>
            <a:r>
              <a:rPr lang="ru-RU" dirty="0" smtClean="0"/>
              <a:t>-Повышение эмоциональной устойчивости и самоконтроля;</a:t>
            </a:r>
          </a:p>
          <a:p>
            <a:r>
              <a:rPr lang="ru-RU" dirty="0" smtClean="0"/>
              <a:t>-Способствование обретению ресурса: деятельности, в которой ребенок успешен и взрослых, к которым можно обратиться за помощью.</a:t>
            </a:r>
          </a:p>
          <a:p>
            <a:r>
              <a:rPr lang="ru-RU" b="1" dirty="0" smtClean="0"/>
              <a:t>Профилактическая помощь родителям:</a:t>
            </a:r>
          </a:p>
          <a:p>
            <a:r>
              <a:rPr lang="ru-RU" dirty="0" smtClean="0"/>
              <a:t>-Информирование о психологических особенностях детей различного возраста;</a:t>
            </a:r>
          </a:p>
          <a:p>
            <a:r>
              <a:rPr lang="ru-RU" dirty="0" smtClean="0"/>
              <a:t>-Информирование о способах конструктивного разрешения конфликтов;</a:t>
            </a:r>
          </a:p>
          <a:p>
            <a:r>
              <a:rPr lang="ru-RU" dirty="0" smtClean="0"/>
              <a:t>-Способствование поддержанию контакта с ребенком (интереса к его делам, проблемам, внутреннему миру);</a:t>
            </a:r>
          </a:p>
          <a:p>
            <a:r>
              <a:rPr lang="ru-RU" dirty="0" smtClean="0"/>
              <a:t>-Способствование поддержанию контакта со школой и другими родителями.</a:t>
            </a:r>
          </a:p>
          <a:p>
            <a:r>
              <a:rPr lang="ru-RU" b="1" dirty="0" smtClean="0"/>
              <a:t>Профилактическая помощь педагогам:</a:t>
            </a:r>
          </a:p>
          <a:p>
            <a:r>
              <a:rPr lang="ru-RU" dirty="0" smtClean="0"/>
              <a:t>-Повышение психолого-педагогической компетентности.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«Формирование коммуникативной компетентности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младших школьников»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способствование формированию коммуникативных УУД путем развития коммуникативной компетентности.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расширить социальный опыт младших школьников на основе их реального взаимодействия со сверстниками и взрослым во время игровых упражнений, этических бесед, проигрывания моделирующих ситуаций;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помочь детям лучше узнать себя, свои психологические особенности;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развивать навык коммуникации;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эффективность общения в группе. 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51344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занятия: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Каждое занятие представляет собой комплекс последовательных блоков, объединенных общей темой, нацеленных на развитие определенных коммуникативных действий (общения, речи, рефлексии, кооперации и т.д.),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состоит из 3-х частей: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   Разминка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Основная часть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   Итоговая часть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57166"/>
          <a:ext cx="9144000" cy="5997779"/>
        </p:xfrm>
        <a:graphic>
          <a:graphicData uri="http://schemas.openxmlformats.org/drawingml/2006/table">
            <a:tbl>
              <a:tblPr/>
              <a:tblGrid>
                <a:gridCol w="350395"/>
                <a:gridCol w="8113470"/>
                <a:gridCol w="680135"/>
              </a:tblGrid>
              <a:tr h="2383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05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Цель занятия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Кол-во часов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Мотивационная подготовка детей к совместной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деятельности.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Оказание детям помощи в распознавании своих чувств и настроений других людей.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Развитие чувства </a:t>
                      </a:r>
                      <a:r>
                        <a:rPr lang="ru-RU" sz="1050" dirty="0" err="1">
                          <a:latin typeface="Times New Roman"/>
                          <a:ea typeface="Calibri"/>
                          <a:cs typeface="Times New Roman"/>
                        </a:rPr>
                        <a:t>эмпатии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, доброжелательного отношения друг к другу.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Развивать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взаимное доверие.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Развивать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навык коммуникации.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</a:t>
                      </a: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Развивать </a:t>
                      </a:r>
                      <a:r>
                        <a:rPr lang="ru-RU" sz="1050" smtClean="0">
                          <a:latin typeface="Times New Roman"/>
                          <a:ea typeface="Calibri"/>
                          <a:cs typeface="Times New Roman"/>
                        </a:rPr>
                        <a:t>навыки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общения (невербальные и вербальные формы). Формировать осознанное отношение  к своей личности и своим чувствам.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Формировать навык сотрудничества в группе.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Формировать умение ладить с людьми.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П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омогать детям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выявлять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и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обозначать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словами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различные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свои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чувства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,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говорить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о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 CYR"/>
                        </a:rPr>
                        <a:t>своих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Arial CYR"/>
                        </a:rPr>
                        <a:t>чувствах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Arial"/>
                        </a:rPr>
                        <a:t>,</a:t>
                      </a:r>
                      <a:r>
                        <a:rPr lang="ru-RU" sz="1050" baseline="0" dirty="0" smtClean="0">
                          <a:latin typeface="Times New Roman"/>
                          <a:ea typeface="Calibri"/>
                          <a:cs typeface="Arial"/>
                        </a:rPr>
                        <a:t> анализировать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Arial CYR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Формировать умение оказывать и принимать помощь.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Привести к выводу, что все люди разные и этим интересны друг другу. Дать </a:t>
                      </a:r>
                      <a:r>
                        <a:rPr lang="ru-RU" sz="1050" dirty="0" err="1" smtClean="0">
                          <a:latin typeface="Times New Roman"/>
                          <a:ea typeface="Calibri"/>
                          <a:cs typeface="Times New Roman"/>
                        </a:rPr>
                        <a:t>поняттие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чувства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собственного достоинства.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9060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Продолжать работу над понятием «чувство собственного достоинства»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9060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Формировать умение высказывать просьбу, принимать согласие или отказ от ее выполнения, умение отвечать отказом на просьбу, умение ладить с людьми.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9060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Формировать</a:t>
                      </a:r>
                      <a:r>
                        <a:rPr lang="ru-RU" sz="105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адекватную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самооценку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, настроить на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позитивные отношения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при установлении контактов с людьми.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9060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Развивать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чувственное восприятие партнера по общению.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Учить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управлять агрессией и гневом.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90600" algn="l"/>
                        </a:tabLs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Учить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выражать свои чувства без агрессии и конфликта.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90600" algn="l"/>
                        </a:tabLs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Зафиксировать состояние успеха, учить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осознавать успех.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Цель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Учить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конструктивному разрешению конфликтов.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9060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Цель: Способствовать совершенствованию навыков </a:t>
                      </a:r>
                      <a:r>
                        <a:rPr lang="ru-RU" sz="1050" dirty="0" err="1">
                          <a:latin typeface="Times New Roman"/>
                          <a:ea typeface="Calibri"/>
                          <a:cs typeface="Times New Roman"/>
                        </a:rPr>
                        <a:t>саморегуляции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1050" dirty="0" err="1">
                          <a:latin typeface="Times New Roman"/>
                          <a:ea typeface="Calibri"/>
                          <a:cs typeface="Times New Roman"/>
                        </a:rPr>
                        <a:t>самоосознания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86050" y="0"/>
            <a:ext cx="3154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Тематический план занятий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466</TotalTime>
  <Words>1322</Words>
  <Application>Microsoft Office PowerPoint</Application>
  <PresentationFormat>Экран (4:3)</PresentationFormat>
  <Paragraphs>175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57</cp:revision>
  <dcterms:created xsi:type="dcterms:W3CDTF">2016-09-21T07:13:24Z</dcterms:created>
  <dcterms:modified xsi:type="dcterms:W3CDTF">2021-03-21T16:01:06Z</dcterms:modified>
</cp:coreProperties>
</file>